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73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04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593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0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670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9975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968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46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2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13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70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87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14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45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21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88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24A41-495E-402A-87C1-EFC9F9C7B172}" type="datetimeFigureOut">
              <a:rPr lang="tr-TR" smtClean="0"/>
              <a:t>25.11.2022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567C45-459E-4B03-A3F6-3B5D3E5D7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76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9E3BEF-64D9-E7C1-B1F7-EEFE02EB5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9413" y="247260"/>
            <a:ext cx="7766936" cy="1164290"/>
          </a:xfrm>
        </p:spPr>
        <p:txBody>
          <a:bodyPr/>
          <a:lstStyle/>
          <a:p>
            <a:pPr algn="ctr"/>
            <a:r>
              <a:rPr lang="tr-TR" sz="4000" dirty="0">
                <a:solidFill>
                  <a:srgbClr val="FF0000"/>
                </a:solidFill>
              </a:rPr>
              <a:t>KURTULUŞ ANADOLU LİSESİ </a:t>
            </a:r>
            <a:br>
              <a:rPr lang="tr-TR" sz="3200" dirty="0">
                <a:solidFill>
                  <a:srgbClr val="FF0000"/>
                </a:solidFill>
              </a:rPr>
            </a:br>
            <a:r>
              <a:rPr lang="tr-TR" sz="3200" dirty="0">
                <a:solidFill>
                  <a:srgbClr val="FF0000"/>
                </a:solidFill>
              </a:rPr>
              <a:t>1. DÖNEM VELİ TOPLANTISI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1565E36-8B77-940F-F9A5-8204413BC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227" y="1411550"/>
            <a:ext cx="476250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6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C99EE-50B1-394C-8164-CB3836D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29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</a:rPr>
              <a:t>Okul değiştirme cezasını gerektiren davranışlar ve fiiller şunlardır: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7B59C0-B6EB-0332-D7C8-CF018D91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5938"/>
            <a:ext cx="8596668" cy="4998128"/>
          </a:xfrm>
        </p:spPr>
        <p:txBody>
          <a:bodyPr>
            <a:normAutofit/>
          </a:bodyPr>
          <a:lstStyle/>
          <a:p>
            <a:r>
              <a:rPr lang="tr-TR" dirty="0"/>
              <a:t>b) Millî ve manevi değerleri söz, yazı, resim veya başka bir şekilde aşağılamak; bu değerlere küfür ve hakaret etmek, </a:t>
            </a:r>
          </a:p>
          <a:p>
            <a:r>
              <a:rPr lang="tr-TR" dirty="0"/>
              <a:t>c) Okul çalışanlarının görevlerini yapmalarına engel olmak, </a:t>
            </a:r>
          </a:p>
          <a:p>
            <a:r>
              <a:rPr lang="tr-TR" dirty="0"/>
              <a:t>ç) Hırsızlık yapmak, yaptırmak ve yapılmasına yardımcı olmak, </a:t>
            </a:r>
          </a:p>
          <a:p>
            <a:r>
              <a:rPr lang="tr-TR" dirty="0"/>
              <a:t>d) Okulla ilişkisi olmayan kişileri, okulda veya eklentilerinde barındırmak</a:t>
            </a:r>
          </a:p>
          <a:p>
            <a:r>
              <a:rPr lang="tr-TR" dirty="0"/>
              <a:t>f) Okul sınırları içinde herhangi bir yeri, izinsiz olarak eğitim ve öğretim amaçları dışında kullanmak veya kullanılmasına yardımcı olmak, </a:t>
            </a:r>
          </a:p>
          <a:p>
            <a:r>
              <a:rPr lang="tr-TR" dirty="0"/>
              <a:t>g) Okula ait taşınır veya taşınmaz mallara zarar vermek,</a:t>
            </a:r>
          </a:p>
          <a:p>
            <a:r>
              <a:rPr lang="tr-TR" dirty="0"/>
              <a:t>ı) Zor kullanarak veya tehditle kopya çekmek veya çekilmesini sağlamak, </a:t>
            </a:r>
          </a:p>
          <a:p>
            <a:r>
              <a:rPr lang="tr-TR" dirty="0"/>
              <a:t>i) Bağımlılık yapan zararlı maddeleri bulundurmak veya kullanmak, </a:t>
            </a:r>
          </a:p>
          <a:p>
            <a:r>
              <a:rPr lang="tr-TR" dirty="0"/>
              <a:t>j) Yerine başkasını sınava sokmak, başkasının yerine sınava girmek</a:t>
            </a:r>
          </a:p>
        </p:txBody>
      </p:sp>
    </p:spTree>
    <p:extLst>
      <p:ext uri="{BB962C8B-B14F-4D97-AF65-F5344CB8AC3E}">
        <p14:creationId xmlns:p14="http://schemas.microsoft.com/office/powerpoint/2010/main" val="200905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C99EE-50B1-394C-8164-CB3836D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29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</a:rPr>
              <a:t>Öğrenim dışına çıkarma cezasını gerektiren davranışlar ve fiiller şunlardır: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7B59C0-B6EB-0332-D7C8-CF018D91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5938"/>
            <a:ext cx="8596668" cy="4998128"/>
          </a:xfrm>
        </p:spPr>
        <p:txBody>
          <a:bodyPr>
            <a:normAutofit/>
          </a:bodyPr>
          <a:lstStyle/>
          <a:p>
            <a:r>
              <a:rPr lang="tr-TR" dirty="0"/>
              <a:t>ç) Kurul ve komisyonların çalışmasını tehdit veya zor kullanarak engellemek, </a:t>
            </a:r>
          </a:p>
          <a:p>
            <a:r>
              <a:rPr lang="tr-TR" dirty="0"/>
              <a:t>d) Bağımlılık yapan zararlı maddelerin ticaretini yapmak,</a:t>
            </a:r>
          </a:p>
          <a:p>
            <a:r>
              <a:rPr lang="tr-TR" dirty="0"/>
              <a:t>g) Okul içinde ve dışında tek veya toplu hâlde okulun yönetici, öğretmen, eğitici personel, memur ve diğer personeline karşı saldırıda bulunmak, bu gibi hareketleri düzenlemek veya kışkırtmak, </a:t>
            </a:r>
          </a:p>
          <a:p>
            <a:r>
              <a:rPr lang="tr-TR" dirty="0"/>
              <a:t>ğ) Okul çalışanlarının görevlerini yapmalarına engel olmak için fiili saldırıda bulunmak ve başkalarını bu yöndeki eylemlere kışkırtmak, </a:t>
            </a:r>
          </a:p>
          <a:p>
            <a:r>
              <a:rPr lang="tr-TR" dirty="0"/>
              <a:t>h) Okulun taşınır veya taşınmaz mallarını kasıtlı olarak tahrip etmek</a:t>
            </a:r>
          </a:p>
        </p:txBody>
      </p:sp>
    </p:spTree>
    <p:extLst>
      <p:ext uri="{BB962C8B-B14F-4D97-AF65-F5344CB8AC3E}">
        <p14:creationId xmlns:p14="http://schemas.microsoft.com/office/powerpoint/2010/main" val="323701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C99EE-50B1-394C-8164-CB3836D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295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Devam Devamsızlık Kuralları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7B59C0-B6EB-0332-D7C8-CF018D91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6039"/>
            <a:ext cx="8596668" cy="4665323"/>
          </a:xfrm>
        </p:spPr>
        <p:txBody>
          <a:bodyPr/>
          <a:lstStyle/>
          <a:p>
            <a:r>
              <a:rPr lang="tr-TR" dirty="0"/>
              <a:t>Devam-devamsızlık</a:t>
            </a:r>
          </a:p>
          <a:p>
            <a:r>
              <a:rPr lang="tr-TR" dirty="0"/>
              <a:t>MADDE 36- (1) Okula devam zorunludur. Veliler, öğrencilerinin okula devamını sağlamakla yükümlüdürler.</a:t>
            </a:r>
          </a:p>
          <a:p>
            <a:r>
              <a:rPr lang="tr-TR" dirty="0"/>
              <a:t>Devamsızlık yapan öğrenciler, ders öğretmeni tarafından yoklama fişine, ilgili müdür yardımcısı tarafından da e-Okul/e-</a:t>
            </a:r>
            <a:r>
              <a:rPr lang="tr-TR" dirty="0" err="1"/>
              <a:t>Mesem</a:t>
            </a:r>
            <a:r>
              <a:rPr lang="tr-TR" dirty="0"/>
              <a:t> sistemine işlenir.</a:t>
            </a:r>
          </a:p>
          <a:p>
            <a:r>
              <a:rPr lang="tr-TR" dirty="0"/>
              <a:t>Günlük toplam ders saatinin 2/3 ü ve daha fazlasına gelmeyenlerin devamsızlığı bir gün, diğer devamsızlıklar ise yarım gün sayılır.</a:t>
            </a:r>
          </a:p>
          <a:p>
            <a:r>
              <a:rPr lang="tr-TR" dirty="0"/>
              <a:t>Devamsızlık süresi özürsüz 10 günü, toplamda 30 günü aşan öğrenciler, ders puanları ne olursa olsun başarısız sayılır ve durumları yazılı olarak velilerine bildirilir. </a:t>
            </a:r>
          </a:p>
          <a:p>
            <a:r>
              <a:rPr lang="tr-TR" dirty="0"/>
              <a:t>Öğrencinin devamsızlık yaptığı süreye ilişkin özür belgesi veya yazılı veli beyanı, özür gününü takip eden en geç 5 iş günü içinde okul yönetimine velisi tarafından verilir ve e-Okul sistemine işlenir. Zorunlu hallerde özür belgesinin teslim süresi okul yönetimince 20 iş gününü aşmamak üzere uzatılabilir. </a:t>
            </a:r>
          </a:p>
        </p:txBody>
      </p:sp>
    </p:spTree>
    <p:extLst>
      <p:ext uri="{BB962C8B-B14F-4D97-AF65-F5344CB8AC3E}">
        <p14:creationId xmlns:p14="http://schemas.microsoft.com/office/powerpoint/2010/main" val="336653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C99EE-50B1-394C-8164-CB3836D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295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Sınıf Geçme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7B59C0-B6EB-0332-D7C8-CF018D91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6039"/>
            <a:ext cx="8596668" cy="466532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Bir dersin yılsonu puanı; a) Birinci ve ikinci dönem puanlarının aritmetik ortalamasıdır.</a:t>
            </a:r>
          </a:p>
          <a:p>
            <a:r>
              <a:rPr lang="tr-TR" dirty="0"/>
              <a:t>Öğrencinin, ders yılı sonunda herhangi bir dersten başarılı sayılabilmesi için;   -İki dönem puanının aritmetik ortalamasının en az 50 veya birinci dönem puanı ne olursa olsun ikinci dönem puanının en az 70 olması gerekir.</a:t>
            </a:r>
          </a:p>
          <a:p>
            <a:r>
              <a:rPr lang="tr-TR" dirty="0"/>
              <a:t>Ders yılı sonunda her bir dersten iki dönem puanı bulunmak kaydıyla; a) Tüm derslerden başarılı olan, b) Başarısız dersi/dersleri olanlardan, yılsonu başarı puanı en az 50 olan öğrenciler doğrudan sınıf geçer. </a:t>
            </a:r>
          </a:p>
          <a:p>
            <a:r>
              <a:rPr lang="tr-TR" dirty="0"/>
              <a:t>Şartları taşımakla birlikte yılsonu başarı puanıyla başarılı sayılamayacak derslerden başarısız olan öğrenciler, o dersten/derslerden sorumlu geçer.</a:t>
            </a:r>
          </a:p>
          <a:p>
            <a:r>
              <a:rPr lang="tr-TR" dirty="0"/>
              <a:t>Ders yılı sonunda her bir dersten iki dönem puanı bulunmak kaydıyla doğrudan sınıfını geçemeyen öğrencilerden; bir sınıfta başarısız ders sayısı en fazla 3 ders olanlar sorumlu olarak sınıflarını geçer. Ancak alt sınıflar da dâhil toplam 6 dersten fazla başarısız dersi bulunanlar sınıf tekrar eder. Nakil ve geçişler nedeniyle ortaya çıkan sorumlu dersler bu sayıya dâhil edilmez.</a:t>
            </a:r>
          </a:p>
        </p:txBody>
      </p:sp>
    </p:spTree>
    <p:extLst>
      <p:ext uri="{BB962C8B-B14F-4D97-AF65-F5344CB8AC3E}">
        <p14:creationId xmlns:p14="http://schemas.microsoft.com/office/powerpoint/2010/main" val="135314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C99EE-50B1-394C-8164-CB3836D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295"/>
          </a:xfrm>
        </p:spPr>
        <p:txBody>
          <a:bodyPr>
            <a:noAutofit/>
          </a:bodyPr>
          <a:lstStyle/>
          <a:p>
            <a:pPr algn="ctr"/>
            <a:r>
              <a:rPr lang="tr-TR" sz="2500" b="1" dirty="0">
                <a:solidFill>
                  <a:srgbClr val="FF0000"/>
                </a:solidFill>
              </a:rPr>
              <a:t>Öğrencilerin uyacakları kurallar ve öğrencilerden beklenen davranışlar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7B59C0-B6EB-0332-D7C8-CF018D91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900473"/>
          </a:xfrm>
        </p:spPr>
        <p:txBody>
          <a:bodyPr>
            <a:normAutofit/>
          </a:bodyPr>
          <a:lstStyle/>
          <a:p>
            <a:r>
              <a:rPr lang="tr-TR" dirty="0"/>
              <a:t>Öğrencilerden özellikle:</a:t>
            </a:r>
          </a:p>
          <a:p>
            <a:r>
              <a:rPr lang="tr-TR" dirty="0"/>
              <a:t>Sağlığı olumsuz etkileyen ve sağlığa zarar veren, alkollü ya da bağımlılık yapan maddeleri kullanmamaları, bulundurmamaları ve bu tür maddelerin kullanıldığı yerlerde bulunmamaları,</a:t>
            </a:r>
          </a:p>
          <a:p>
            <a:r>
              <a:rPr lang="tr-TR" dirty="0"/>
              <a:t>Her çeşit kumar ve benzeri oyunlardan, bu tür oyunların oynandığı ortamlardan uzak kalmaları,</a:t>
            </a:r>
          </a:p>
          <a:p>
            <a:r>
              <a:rPr lang="tr-TR" dirty="0"/>
              <a:t>Okula ve derslere düzenli olarak devam etmeleri,</a:t>
            </a:r>
          </a:p>
          <a:p>
            <a:r>
              <a:rPr lang="tr-TR" dirty="0"/>
              <a:t>Bilişim araçlarını ve sosyal medyayı kişisel, toplumsal ve eğitsel yararlar doğrultusunda kullanmaları,</a:t>
            </a:r>
          </a:p>
          <a:p>
            <a:r>
              <a:rPr lang="tr-TR" dirty="0"/>
              <a:t>Okulu benimsemeleri, öğretmenlerine saygı göstermeleri ve okul kurallarına uymaları, beklenir. </a:t>
            </a:r>
          </a:p>
          <a:p>
            <a:r>
              <a:rPr lang="tr-TR" dirty="0"/>
              <a:t>Öğrencilerin eğitim ortamlarına bilişim araçlarıyla girmemesi esastır.</a:t>
            </a:r>
          </a:p>
        </p:txBody>
      </p:sp>
    </p:spTree>
    <p:extLst>
      <p:ext uri="{BB962C8B-B14F-4D97-AF65-F5344CB8AC3E}">
        <p14:creationId xmlns:p14="http://schemas.microsoft.com/office/powerpoint/2010/main" val="243868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C99EE-50B1-394C-8164-CB3836D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295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Okul Kuralları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7B59C0-B6EB-0332-D7C8-CF018D91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6039"/>
            <a:ext cx="8596668" cy="4665323"/>
          </a:xfrm>
        </p:spPr>
        <p:txBody>
          <a:bodyPr>
            <a:normAutofit/>
          </a:bodyPr>
          <a:lstStyle/>
          <a:p>
            <a:r>
              <a:rPr lang="tr-TR" dirty="0"/>
              <a:t>Öğrenciler okula okul aile birliği ve okul yönetimince belirlenen okul kıyafetleri ile girmek zorundadır. Okul kıyafetini giymeyen öğrenciler önce uyarılır ısrarla kuralları uymamaları durumunda disiplin cezası ile cezalandırılır.</a:t>
            </a:r>
          </a:p>
          <a:p>
            <a:r>
              <a:rPr lang="tr-TR" dirty="0"/>
              <a:t>Öğrencilerin cep telefonları sabah ders başlamadan toplanır ve kilitli kutularda muhafaza edilir. Telefonlarını teslim etmeyen öğrenciler disiplin cezası ile cezalandırılır.</a:t>
            </a:r>
          </a:p>
          <a:p>
            <a:r>
              <a:rPr lang="tr-TR" dirty="0"/>
              <a:t>Derse zamanında girmek esastır. Dersler sabah 08.20 de başlar. Öğrenciler en geç 08.10’da okul bahçesinde olmak zorundadırlar. Geç gelen öğrenciler yarım gün yok yazılır.</a:t>
            </a:r>
          </a:p>
          <a:p>
            <a:r>
              <a:rPr lang="tr-TR" dirty="0"/>
              <a:t>Öğrencilerin makyaj yapması, saç boyatması, takma tırnak vb. kullanmaları, ziynet eşyası takmaları, </a:t>
            </a:r>
            <a:r>
              <a:rPr lang="tr-TR" dirty="0" err="1"/>
              <a:t>piercing</a:t>
            </a:r>
            <a:r>
              <a:rPr lang="tr-TR" dirty="0"/>
              <a:t>, hızma vb. takmaları kesinlikle yasaktır ve disiplin cezası ile cezalandırılır.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607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C99EE-50B1-394C-8164-CB3836D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29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Öğrencilerin Kurallara Uymaması Durumunda: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7B59C0-B6EB-0332-D7C8-CF018D91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2975"/>
            <a:ext cx="8596668" cy="487838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Uyulması gereken kurallara aykırı tutum ve davranış gösteren öğrencilerden; gözlemlenen olumsuz davranışı kınama cezasından daha ağır bir ceza kapsamında olmayanlar hakkında aşağıdaki usule göre işlem yapılır.</a:t>
            </a:r>
          </a:p>
          <a:p>
            <a:r>
              <a:rPr lang="tr-TR" dirty="0"/>
              <a:t>Sınıf/şube rehber öğretmeni ile rehberlik öğretmeninin birlikte yapacakları değerlendirme ve önerileri ile okul müdürü tarafından davranışlarında kusurlu olduğuna yönelik öğrencinin dikkatinin çekilmesi amacıyla sözlü ve/veya yazılı uyarı yapılır. </a:t>
            </a:r>
          </a:p>
          <a:p>
            <a:r>
              <a:rPr lang="tr-TR" dirty="0"/>
              <a:t>Sözlü uyarı; okul yönetimi, sınıf şube rehber öğretmeni ve/veya rehberlik öğretmeninin öğrenciyle görüşme sürecini oluşturur. Öğrenciden beklenen olumlu davranışın neler olabileceği anlatılır. Olumsuz davranışlarının devamı hâlinde kendisine uygulanabilecek yaptırımlar konusunda uyarılır. </a:t>
            </a:r>
          </a:p>
          <a:p>
            <a:r>
              <a:rPr lang="tr-TR" dirty="0"/>
              <a:t>Sözlü uyarı, gerekli görülmesi hâlinde okul müdürü tarafından sınıf/şube rehber öğretmeni ile rehberlik öğretmeninin de görüşleri alınarak yazılı uyarıya çevrilir. Sözlü ve yazılı uyarı okul öğrenci ödül ve disiplin kuruluna gönderilmez.</a:t>
            </a:r>
          </a:p>
          <a:p>
            <a:r>
              <a:rPr lang="tr-TR" dirty="0"/>
              <a:t>Sözlü ve yazılı uyarı ile veli görüşmesine ilişkin bilgiler e-Okul sistemine işlenmez.</a:t>
            </a:r>
          </a:p>
        </p:txBody>
      </p:sp>
    </p:spTree>
    <p:extLst>
      <p:ext uri="{BB962C8B-B14F-4D97-AF65-F5344CB8AC3E}">
        <p14:creationId xmlns:p14="http://schemas.microsoft.com/office/powerpoint/2010/main" val="206333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C99EE-50B1-394C-8164-CB3836D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29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Öğrencilerin Kurallara Uymaması Durumunda: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7B59C0-B6EB-0332-D7C8-CF018D91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2975"/>
            <a:ext cx="8596668" cy="4878387"/>
          </a:xfrm>
        </p:spPr>
        <p:txBody>
          <a:bodyPr>
            <a:normAutofit/>
          </a:bodyPr>
          <a:lstStyle/>
          <a:p>
            <a:r>
              <a:rPr lang="tr-TR" dirty="0"/>
              <a:t>Tüm uyarılara rağmen kurallara uymayan öğrenciler için:</a:t>
            </a:r>
          </a:p>
          <a:p>
            <a:r>
              <a:rPr lang="tr-TR" dirty="0"/>
              <a:t>a) Kınama, </a:t>
            </a:r>
          </a:p>
          <a:p>
            <a:r>
              <a:rPr lang="tr-TR" dirty="0"/>
              <a:t>b) Okuldan kısa süreli uzaklaştırma, </a:t>
            </a:r>
          </a:p>
          <a:p>
            <a:r>
              <a:rPr lang="tr-TR" dirty="0"/>
              <a:t>c) Okul değiştirme, </a:t>
            </a:r>
          </a:p>
          <a:p>
            <a:r>
              <a:rPr lang="tr-TR" dirty="0"/>
              <a:t>ç) Örgün eğitim dışına çıkarma cezalarından biri verilir. Disipline konu olan olaylar okul öğrenci ödül ve disiplin kurulunda görüşülüp karara bağlandıktan sonra; </a:t>
            </a:r>
          </a:p>
          <a:p>
            <a:r>
              <a:rPr lang="tr-TR" dirty="0"/>
              <a:t>a) Kınama ve okuldan kısa süreli uzaklaştırma cezaları okul müdürünün, </a:t>
            </a:r>
          </a:p>
          <a:p>
            <a:r>
              <a:rPr lang="tr-TR" dirty="0"/>
              <a:t>b) Okul değiştirme cezası, ilçe öğrenci disiplin kurulunun, </a:t>
            </a:r>
          </a:p>
          <a:p>
            <a:r>
              <a:rPr lang="tr-TR" dirty="0"/>
              <a:t>c) Örgün eğitim dışına çıkarma cezası, il öğrenci disiplin kurulunun, onayından sonra uygulanır.</a:t>
            </a:r>
          </a:p>
        </p:txBody>
      </p:sp>
    </p:spTree>
    <p:extLst>
      <p:ext uri="{BB962C8B-B14F-4D97-AF65-F5344CB8AC3E}">
        <p14:creationId xmlns:p14="http://schemas.microsoft.com/office/powerpoint/2010/main" val="351807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C99EE-50B1-394C-8164-CB3836D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29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</a:rPr>
              <a:t>Kınama cezasını gerektiren davranışlar ve fiiller şunlardır: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7B59C0-B6EB-0332-D7C8-CF018D91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3895"/>
            <a:ext cx="8596668" cy="4727467"/>
          </a:xfrm>
        </p:spPr>
        <p:txBody>
          <a:bodyPr>
            <a:normAutofit/>
          </a:bodyPr>
          <a:lstStyle/>
          <a:p>
            <a:r>
              <a:rPr lang="tr-TR" dirty="0"/>
              <a:t>a) Okulu, okul eşyasını ve çevresini kirletmek, </a:t>
            </a:r>
          </a:p>
          <a:p>
            <a:r>
              <a:rPr lang="tr-TR" dirty="0"/>
              <a:t>b) Okul yönetimi veya öğretmenler tarafından verilen eğitim ve öğretime ilişkin görevleri yapmamak, </a:t>
            </a:r>
          </a:p>
          <a:p>
            <a:r>
              <a:rPr lang="tr-TR" dirty="0"/>
              <a:t>c) Kılık-kıyafete ilişkin mevzuat hükümlerine uymamak, </a:t>
            </a:r>
          </a:p>
          <a:p>
            <a:r>
              <a:rPr lang="tr-TR" dirty="0"/>
              <a:t>ç) Tütün ve tütün mamullerini bulundurmak veya kullanmak,</a:t>
            </a:r>
          </a:p>
          <a:p>
            <a:r>
              <a:rPr lang="tr-TR" dirty="0"/>
              <a:t>h) Dersin ve ders dışı eğitim faaliyetlerinin akışını ve düzenini bozacak davranışlarda bulunmak, </a:t>
            </a:r>
          </a:p>
          <a:p>
            <a:r>
              <a:rPr lang="tr-TR" dirty="0"/>
              <a:t>ı) Kopya çekmek veya çekilmesine yardımcı olmak,</a:t>
            </a:r>
          </a:p>
          <a:p>
            <a:r>
              <a:rPr lang="tr-TR" dirty="0"/>
              <a:t>j) Müstehcen veya yasaklanmış araç, gereç ve dokümanları okula ve okula bağlı yerlere sokmak veya yanında bulundurmak, </a:t>
            </a:r>
          </a:p>
          <a:p>
            <a:r>
              <a:rPr lang="tr-TR" dirty="0"/>
              <a:t>k) Kumar oynamaya yarayan araç-gereç ve doküman bulundurmak,</a:t>
            </a:r>
          </a:p>
          <a:p>
            <a:r>
              <a:rPr lang="tr-TR" dirty="0"/>
              <a:t>l) Bilişim araçlarını öğretmenler kurulunca belirlenen usul ve esaslara aykırı şekilde kullanmak,</a:t>
            </a:r>
          </a:p>
        </p:txBody>
      </p:sp>
    </p:spTree>
    <p:extLst>
      <p:ext uri="{BB962C8B-B14F-4D97-AF65-F5344CB8AC3E}">
        <p14:creationId xmlns:p14="http://schemas.microsoft.com/office/powerpoint/2010/main" val="353741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EC99EE-50B1-394C-8164-CB3836D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29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</a:rPr>
              <a:t>Okuldan kısa süreli uzaklaştırma cezasını gerektiren davranışlar ve fiiller şunlardır: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7B59C0-B6EB-0332-D7C8-CF018D91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5938"/>
            <a:ext cx="8596668" cy="4998128"/>
          </a:xfrm>
        </p:spPr>
        <p:txBody>
          <a:bodyPr>
            <a:normAutofit/>
          </a:bodyPr>
          <a:lstStyle/>
          <a:p>
            <a:r>
              <a:rPr lang="tr-TR" dirty="0"/>
              <a:t>a) Okul yöneticilerine, öğretmenlerine, çalışanlarına ve arkadaşlarına karşı okul içinde ve dışında sözle, davranışla veya sosyal medya üzerinden hakaret etmek, hakareti paylaşmak, yaymak veya başkalarını bu davranışa kışkırtmak</a:t>
            </a:r>
          </a:p>
          <a:p>
            <a:r>
              <a:rPr lang="tr-TR" dirty="0"/>
              <a:t>f) Okul yöneticilerine, öğretmenlerine, çalışanlarına, arkadaşlarına ve eğitim ortamlarında bulunan diğer kişilere hakaret etmek,</a:t>
            </a:r>
          </a:p>
          <a:p>
            <a:r>
              <a:rPr lang="tr-TR" dirty="0"/>
              <a:t>ğ) Bilişim araçları veya sosyal medya yoluyla eğitim ve öğretim faaliyetlerine ve kişilere zarar vermek, </a:t>
            </a:r>
          </a:p>
          <a:p>
            <a:r>
              <a:rPr lang="tr-TR" dirty="0"/>
              <a:t>h) Okula geldiği hâlde özürsüz eğitim ve öğretim faaliyetlerine, törenlere ve diğer sosyal etkinliklere katılmamayı, geç katılmayı veya erken ayrılmayı alışkanlık haline getirmek, </a:t>
            </a:r>
          </a:p>
          <a:p>
            <a:r>
              <a:rPr lang="tr-TR" dirty="0"/>
              <a:t>ı) Kavga etmek, başkalarına fiili şiddet uygulamak, </a:t>
            </a:r>
          </a:p>
          <a:p>
            <a:r>
              <a:rPr lang="tr-TR" dirty="0"/>
              <a:t>i) Okul binası, eklenti ve donanımlarına, arkadaşlarının araç-gerecine siyasi, ideolojik veya müstehcen amaçlı yazılar yazmak, resim veya semboller çizmek, </a:t>
            </a:r>
          </a:p>
          <a:p>
            <a:r>
              <a:rPr lang="tr-TR" dirty="0"/>
              <a:t>j) Toplu kopya çekmek veya çekilmesine yardımcı olmak,</a:t>
            </a:r>
          </a:p>
        </p:txBody>
      </p:sp>
    </p:spTree>
    <p:extLst>
      <p:ext uri="{BB962C8B-B14F-4D97-AF65-F5344CB8AC3E}">
        <p14:creationId xmlns:p14="http://schemas.microsoft.com/office/powerpoint/2010/main" val="2845409283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1267</Words>
  <Application>Microsoft Office PowerPoint</Application>
  <PresentationFormat>Geniş ekran</PresentationFormat>
  <Paragraphs>76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Yüzeyler</vt:lpstr>
      <vt:lpstr>KURTULUŞ ANADOLU LİSESİ  1. DÖNEM VELİ TOPLANTISI</vt:lpstr>
      <vt:lpstr>Devam Devamsızlık Kuralları</vt:lpstr>
      <vt:lpstr>Sınıf Geçme</vt:lpstr>
      <vt:lpstr>Öğrencilerin uyacakları kurallar ve öğrencilerden beklenen davranışlar </vt:lpstr>
      <vt:lpstr>Okul Kuralları</vt:lpstr>
      <vt:lpstr>Öğrencilerin Kurallara Uymaması Durumunda:</vt:lpstr>
      <vt:lpstr>Öğrencilerin Kurallara Uymaması Durumunda:</vt:lpstr>
      <vt:lpstr>Kınama cezasını gerektiren davranışlar ve fiiller şunlardır:</vt:lpstr>
      <vt:lpstr>Okuldan kısa süreli uzaklaştırma cezasını gerektiren davranışlar ve fiiller şunlardır:</vt:lpstr>
      <vt:lpstr>Okul değiştirme cezasını gerektiren davranışlar ve fiiller şunlardır:</vt:lpstr>
      <vt:lpstr>Öğrenim dışına çıkarma cezasını gerektiren davranışlar ve fiiller şunlardır: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KURTULUŞ ANADOLU LİSESİ  1. DÖNEM VELİ TOPLANTISI</dc:title>
  <dc:creator>PC MDY1</dc:creator>
  <cp:lastModifiedBy>PC MDY1</cp:lastModifiedBy>
  <cp:revision>2</cp:revision>
  <dcterms:created xsi:type="dcterms:W3CDTF">2022-11-25T10:15:32Z</dcterms:created>
  <dcterms:modified xsi:type="dcterms:W3CDTF">2022-11-25T11:21:10Z</dcterms:modified>
</cp:coreProperties>
</file>